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5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b="1" dirty="0" smtClean="0"/>
              <a:t>Жан Нікола́ Артю́р Рембо́</a:t>
            </a:r>
            <a:r>
              <a:rPr lang="vi-VN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600" dirty="0" smtClean="0"/>
              <a:t>(</a:t>
            </a:r>
            <a:r>
              <a:rPr lang="ru-RU" sz="2000" dirty="0" smtClean="0"/>
              <a:t>20 </a:t>
            </a:r>
            <a:r>
              <a:rPr lang="ru-RU" sz="2000" dirty="0" err="1" smtClean="0"/>
              <a:t>жовтня</a:t>
            </a:r>
            <a:r>
              <a:rPr lang="ru-RU" sz="1600" dirty="0" smtClean="0"/>
              <a:t> </a:t>
            </a:r>
            <a:r>
              <a:rPr lang="ru-RU" sz="1600" dirty="0" smtClean="0"/>
              <a:t>  </a:t>
            </a:r>
            <a:r>
              <a:rPr lang="ru-RU" sz="2000" dirty="0" smtClean="0"/>
              <a:t>1854</a:t>
            </a:r>
            <a:r>
              <a:rPr lang="ru-RU" sz="1600" dirty="0" smtClean="0"/>
              <a:t>, </a:t>
            </a:r>
            <a:r>
              <a:rPr lang="ru-RU" sz="1600" dirty="0" smtClean="0"/>
              <a:t> — </a:t>
            </a:r>
            <a:r>
              <a:rPr lang="ru-RU" sz="2000" dirty="0" smtClean="0"/>
              <a:t>10 листопада   1891</a:t>
            </a:r>
            <a:r>
              <a:rPr lang="ru-RU" sz="1600" dirty="0" smtClean="0"/>
              <a:t>,</a:t>
            </a:r>
            <a:r>
              <a:rPr lang="uk-UA" sz="1600" dirty="0" smtClean="0"/>
              <a:t>)</a:t>
            </a:r>
            <a:endParaRPr lang="ru-RU" sz="1600" dirty="0"/>
          </a:p>
        </p:txBody>
      </p:sp>
      <p:pic>
        <p:nvPicPr>
          <p:cNvPr id="5" name="Рисунок 4" descr="600px-Arthur_Rimbaud_signatur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5572140"/>
            <a:ext cx="3333753" cy="1000126"/>
          </a:xfrm>
          <a:prstGeom prst="rect">
            <a:avLst/>
          </a:prstGeom>
        </p:spPr>
      </p:pic>
      <p:pic>
        <p:nvPicPr>
          <p:cNvPr id="7" name="Содержимое 6" descr="494e8640973fe761a6f59ff6202104dbbc5f6c16301897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5537" y="1524000"/>
            <a:ext cx="3153785" cy="401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019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85728"/>
            <a:ext cx="3927475" cy="59293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0"/>
            <a:ext cx="4071938" cy="4071942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   Рембо </a:t>
            </a:r>
            <a:r>
              <a:rPr lang="uk-UA" dirty="0" smtClean="0">
                <a:solidFill>
                  <a:srgbClr val="002060"/>
                </a:solidFill>
              </a:rPr>
              <a:t>одним з перших довів можливість появи «темної» поезії, яка відмовляється від описів і міркувань, прагнучи явити образи, викликані до життя екстатичним баченням і уявою. Поряд з Верленом і </a:t>
            </a:r>
            <a:r>
              <a:rPr lang="uk-UA" dirty="0" err="1" smtClean="0">
                <a:solidFill>
                  <a:srgbClr val="002060"/>
                </a:solidFill>
              </a:rPr>
              <a:t>Малларме</a:t>
            </a:r>
            <a:r>
              <a:rPr lang="uk-UA" dirty="0" smtClean="0">
                <a:solidFill>
                  <a:srgbClr val="002060"/>
                </a:solidFill>
              </a:rPr>
              <a:t> Рембо складає «святу трійцю» французького символізму.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Monotype Corsiva" pitchFamily="66" charset="0"/>
              </a:rPr>
              <a:t>Естетичні погляди А. Рембо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4752528" cy="4752528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1. Поет стверджував волю духу людини, проголошував необхідність творити у "вільному злеті слів і асоціацій</a:t>
            </a:r>
            <a:r>
              <a:rPr lang="uk-UA" dirty="0" smtClean="0">
                <a:solidFill>
                  <a:schemeClr val="bg1"/>
                </a:solidFill>
              </a:rPr>
              <a:t>".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2. Роль поета на землі - бути пророком, ясновидцем. Поет мав пізнати велику таємницю Всесвіту і оповісти про неї людям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3. Поет не мав права бути буденним, йому визначено побачити "вічне життя, тому його душа мала триматися якнайдалі від загалу</a:t>
            </a:r>
            <a:r>
              <a:rPr lang="uk-UA" dirty="0" smtClean="0">
                <a:solidFill>
                  <a:schemeClr val="bg1"/>
                </a:solidFill>
              </a:rPr>
              <a:t>".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4. Поезія - магічна сила, інтуїція, багата фантасмагорія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5. "Поезія завжди мала йти вперед до незвіданих висот і невідкритих глибин..."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071678"/>
            <a:ext cx="3744416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632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  <a:t>Дитинство </a:t>
            </a:r>
            <a:r>
              <a:rPr lang="uk-UA" sz="4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  <a:t>й шкільні роки 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  <a:t> </a:t>
            </a:r>
            <a:r>
              <a:rPr lang="ru-RU" sz="4400" dirty="0" smtClean="0"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4400" dirty="0" smtClean="0">
                <a:latin typeface="Monotype Corsiva" pitchFamily="66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4059936" cy="4595826"/>
          </a:xfrm>
        </p:spPr>
        <p:txBody>
          <a:bodyPr>
            <a:noAutofit/>
          </a:bodyPr>
          <a:lstStyle/>
          <a:p>
            <a:r>
              <a:rPr lang="ru-RU" sz="135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smtClean="0">
                <a:solidFill>
                  <a:schemeClr val="bg1"/>
                </a:solidFill>
              </a:rPr>
              <a:t>20 </a:t>
            </a:r>
            <a:r>
              <a:rPr lang="ru-RU" sz="1350" dirty="0" err="1" smtClean="0">
                <a:solidFill>
                  <a:schemeClr val="bg1"/>
                </a:solidFill>
              </a:rPr>
              <a:t>жовтня</a:t>
            </a:r>
            <a:r>
              <a:rPr lang="ru-RU" sz="1350" dirty="0" smtClean="0">
                <a:solidFill>
                  <a:schemeClr val="bg1"/>
                </a:solidFill>
              </a:rPr>
              <a:t> 1854 </a:t>
            </a:r>
            <a:r>
              <a:rPr lang="ru-RU" sz="1350" dirty="0" smtClean="0">
                <a:solidFill>
                  <a:schemeClr val="bg1"/>
                </a:solidFill>
              </a:rPr>
              <a:t>року в </a:t>
            </a:r>
            <a:r>
              <a:rPr lang="ru-RU" sz="1350" dirty="0" err="1" smtClean="0">
                <a:solidFill>
                  <a:schemeClr val="bg1"/>
                </a:solidFill>
              </a:rPr>
              <a:t>містечку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Шарлевіль</a:t>
            </a:r>
            <a:r>
              <a:rPr lang="ru-RU" sz="1350" dirty="0" smtClean="0">
                <a:solidFill>
                  <a:schemeClr val="bg1"/>
                </a:solidFill>
              </a:rPr>
              <a:t> – </a:t>
            </a:r>
            <a:r>
              <a:rPr lang="ru-RU" sz="1350" dirty="0" err="1" smtClean="0">
                <a:solidFill>
                  <a:schemeClr val="bg1"/>
                </a:solidFill>
              </a:rPr>
              <a:t>Мезьєр</a:t>
            </a:r>
            <a:r>
              <a:rPr lang="ru-RU" sz="1350" dirty="0" smtClean="0">
                <a:solidFill>
                  <a:schemeClr val="bg1"/>
                </a:solidFill>
              </a:rPr>
              <a:t> у </a:t>
            </a:r>
            <a:r>
              <a:rPr lang="ru-RU" sz="1350" dirty="0" err="1" smtClean="0">
                <a:solidFill>
                  <a:schemeClr val="bg1"/>
                </a:solidFill>
              </a:rPr>
              <a:t>родині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військовика</a:t>
            </a:r>
            <a:r>
              <a:rPr lang="ru-RU" sz="1350" dirty="0" smtClean="0">
                <a:solidFill>
                  <a:schemeClr val="bg1"/>
                </a:solidFill>
              </a:rPr>
              <a:t>. </a:t>
            </a:r>
            <a:r>
              <a:rPr lang="ru-RU" sz="1350" dirty="0" err="1" smtClean="0">
                <a:solidFill>
                  <a:schemeClr val="bg1"/>
                </a:solidFill>
              </a:rPr>
              <a:t>Батько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поета</a:t>
            </a:r>
            <a:r>
              <a:rPr lang="ru-RU" sz="1350" dirty="0" smtClean="0">
                <a:solidFill>
                  <a:schemeClr val="bg1"/>
                </a:solidFill>
              </a:rPr>
              <a:t>, </a:t>
            </a:r>
            <a:r>
              <a:rPr lang="ru-RU" sz="1350" dirty="0" err="1" smtClean="0">
                <a:solidFill>
                  <a:schemeClr val="bg1"/>
                </a:solidFill>
              </a:rPr>
              <a:t>Фредерік</a:t>
            </a:r>
            <a:r>
              <a:rPr lang="ru-RU" sz="1350" dirty="0" smtClean="0">
                <a:solidFill>
                  <a:schemeClr val="bg1"/>
                </a:solidFill>
              </a:rPr>
              <a:t> Рембо, </a:t>
            </a:r>
            <a:r>
              <a:rPr lang="ru-RU" sz="1350" dirty="0" err="1" smtClean="0">
                <a:solidFill>
                  <a:schemeClr val="bg1"/>
                </a:solidFill>
              </a:rPr>
              <a:t>був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піхотним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капітаном</a:t>
            </a:r>
            <a:r>
              <a:rPr lang="ru-RU" sz="1350" dirty="0" smtClean="0">
                <a:solidFill>
                  <a:schemeClr val="bg1"/>
                </a:solidFill>
              </a:rPr>
              <a:t>, </a:t>
            </a:r>
            <a:r>
              <a:rPr lang="ru-RU" sz="1350" dirty="0" err="1" smtClean="0">
                <a:solidFill>
                  <a:schemeClr val="bg1"/>
                </a:solidFill>
              </a:rPr>
              <a:t>мати</a:t>
            </a:r>
            <a:r>
              <a:rPr lang="ru-RU" sz="1350" dirty="0" smtClean="0">
                <a:solidFill>
                  <a:schemeClr val="bg1"/>
                </a:solidFill>
              </a:rPr>
              <a:t>, </a:t>
            </a:r>
            <a:r>
              <a:rPr lang="ru-RU" sz="1350" dirty="0" err="1" smtClean="0">
                <a:solidFill>
                  <a:schemeClr val="bg1"/>
                </a:solidFill>
              </a:rPr>
              <a:t>Марі-Катрін-Віталі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Кюїф</a:t>
            </a:r>
            <a:r>
              <a:rPr lang="ru-RU" sz="1350" dirty="0" smtClean="0">
                <a:solidFill>
                  <a:schemeClr val="bg1"/>
                </a:solidFill>
              </a:rPr>
              <a:t>, походила </a:t>
            </a:r>
            <a:r>
              <a:rPr lang="ru-RU" sz="1350" dirty="0" err="1" smtClean="0">
                <a:solidFill>
                  <a:schemeClr val="bg1"/>
                </a:solidFill>
              </a:rPr>
              <a:t>із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заможної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селянської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родини</a:t>
            </a:r>
            <a:r>
              <a:rPr lang="ru-RU" sz="1350" dirty="0" smtClean="0">
                <a:solidFill>
                  <a:schemeClr val="bg1"/>
                </a:solidFill>
              </a:rPr>
              <a:t>. </a:t>
            </a:r>
            <a:r>
              <a:rPr lang="vi-VN" sz="1350" dirty="0" smtClean="0">
                <a:solidFill>
                  <a:schemeClr val="bg1"/>
                </a:solidFill>
              </a:rPr>
              <a:t>Старшим братом Артюра був Фредерік (нар. 1853 року). Тож Артюр був другою дитиною в родині. Третя дитина померла у віці кількох тижнів. Потім народилося ще двоє дівчаток: Віталі (нар. 1858) та Ізабель (нар. 1860). Після народження Ізабель, коли Артюрові було шість років, батько залишив сім'ю. Відтоді вихованням Артюра в строгому, консервативному дусі займалася мати. Початкову освіту Рембо отримав у місцевій школі Росса́. А 1865 року вступив до шарлевільського ліцею, де проявив себе як зразковий учень. У школі Артюр неодноразово був відзначений преміями за свої твори. Він легко сладав вірші й діалоги </a:t>
            </a:r>
            <a:r>
              <a:rPr lang="uk-UA" sz="1350" dirty="0" smtClean="0">
                <a:solidFill>
                  <a:schemeClr val="bg1"/>
                </a:solidFill>
              </a:rPr>
              <a:t>латиною.</a:t>
            </a:r>
            <a:r>
              <a:rPr lang="vi-VN" sz="1350" dirty="0" smtClean="0">
                <a:solidFill>
                  <a:schemeClr val="bg1"/>
                </a:solidFill>
              </a:rPr>
              <a:t> </a:t>
            </a:r>
            <a:r>
              <a:rPr lang="vi-VN" sz="1350" dirty="0" smtClean="0">
                <a:solidFill>
                  <a:schemeClr val="bg1"/>
                </a:solidFill>
              </a:rPr>
              <a:t>У липні 1869 року Рембо взяв участь у так званому академічному конкурсі, де він з легкістю здобув першу премію за латинський вірш, написаний про </a:t>
            </a:r>
            <a:r>
              <a:rPr lang="vi-VN" sz="1350" dirty="0" smtClean="0">
                <a:solidFill>
                  <a:schemeClr val="bg1"/>
                </a:solidFill>
              </a:rPr>
              <a:t>Югурту</a:t>
            </a:r>
            <a:r>
              <a:rPr lang="uk-UA" sz="1350" dirty="0" smtClean="0">
                <a:solidFill>
                  <a:schemeClr val="bg1"/>
                </a:solidFill>
              </a:rPr>
              <a:t>. </a:t>
            </a:r>
            <a:r>
              <a:rPr lang="ru-RU" sz="1350" dirty="0" err="1" smtClean="0">
                <a:solidFill>
                  <a:schemeClr val="bg1"/>
                </a:solidFill>
              </a:rPr>
              <a:t>Проте</a:t>
            </a:r>
            <a:r>
              <a:rPr lang="ru-RU" sz="1350" dirty="0" smtClean="0">
                <a:solidFill>
                  <a:schemeClr val="bg1"/>
                </a:solidFill>
              </a:rPr>
              <a:t> Рембо </a:t>
            </a:r>
            <a:r>
              <a:rPr lang="ru-RU" sz="1350" dirty="0" err="1" smtClean="0">
                <a:solidFill>
                  <a:schemeClr val="bg1"/>
                </a:solidFill>
              </a:rPr>
              <a:t>і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далі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мріяв</a:t>
            </a:r>
            <a:r>
              <a:rPr lang="ru-RU" sz="1350" dirty="0" smtClean="0">
                <a:solidFill>
                  <a:schemeClr val="bg1"/>
                </a:solidFill>
              </a:rPr>
              <a:t> про Париж та </a:t>
            </a:r>
            <a:r>
              <a:rPr lang="ru-RU" sz="1350" dirty="0" err="1" smtClean="0">
                <a:solidFill>
                  <a:schemeClr val="bg1"/>
                </a:solidFill>
              </a:rPr>
              <a:t>шукав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можливостей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вирушити</a:t>
            </a:r>
            <a:r>
              <a:rPr lang="ru-RU" sz="1350" dirty="0" smtClean="0">
                <a:solidFill>
                  <a:schemeClr val="bg1"/>
                </a:solidFill>
              </a:rPr>
              <a:t> до </a:t>
            </a:r>
            <a:r>
              <a:rPr lang="ru-RU" sz="1350" dirty="0" err="1" smtClean="0">
                <a:solidFill>
                  <a:schemeClr val="bg1"/>
                </a:solidFill>
              </a:rPr>
              <a:t>столиці</a:t>
            </a:r>
            <a:r>
              <a:rPr lang="ru-RU" sz="1350" dirty="0" smtClean="0">
                <a:solidFill>
                  <a:schemeClr val="bg1"/>
                </a:solidFill>
              </a:rPr>
              <a:t>, </a:t>
            </a:r>
            <a:r>
              <a:rPr lang="ru-RU" sz="1350" dirty="0" err="1" smtClean="0">
                <a:solidFill>
                  <a:schemeClr val="bg1"/>
                </a:solidFill>
              </a:rPr>
              <a:t>щоб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спізнати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вільного</a:t>
            </a:r>
            <a:r>
              <a:rPr lang="ru-RU" sz="1350" dirty="0" smtClean="0">
                <a:solidFill>
                  <a:schemeClr val="bg1"/>
                </a:solidFill>
              </a:rPr>
              <a:t>, </a:t>
            </a:r>
            <a:r>
              <a:rPr lang="ru-RU" sz="1350" dirty="0" err="1" smtClean="0">
                <a:solidFill>
                  <a:schemeClr val="bg1"/>
                </a:solidFill>
              </a:rPr>
              <a:t>самостійного</a:t>
            </a:r>
            <a:r>
              <a:rPr lang="ru-RU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err="1" smtClean="0">
                <a:solidFill>
                  <a:schemeClr val="bg1"/>
                </a:solidFill>
              </a:rPr>
              <a:t>життя</a:t>
            </a:r>
            <a:r>
              <a:rPr lang="ru-RU" sz="1350" dirty="0" smtClean="0">
                <a:solidFill>
                  <a:schemeClr val="bg1"/>
                </a:solidFill>
              </a:rPr>
              <a:t> у великому </a:t>
            </a:r>
            <a:r>
              <a:rPr lang="ru-RU" sz="1350" dirty="0" err="1" smtClean="0">
                <a:solidFill>
                  <a:schemeClr val="bg1"/>
                </a:solidFill>
              </a:rPr>
              <a:t>місті</a:t>
            </a:r>
            <a:r>
              <a:rPr lang="ru-RU" sz="1350" dirty="0" smtClean="0">
                <a:solidFill>
                  <a:schemeClr val="bg1"/>
                </a:solidFill>
              </a:rPr>
              <a:t>.</a:t>
            </a:r>
            <a:endParaRPr lang="ru-RU" sz="1350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213086_origina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5" y="785794"/>
            <a:ext cx="382193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Перші  втечі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    </a:t>
            </a:r>
            <a:r>
              <a:rPr lang="ru-RU" sz="1400" dirty="0" err="1" smtClean="0">
                <a:solidFill>
                  <a:schemeClr val="bg1"/>
                </a:solidFill>
              </a:rPr>
              <a:t>Під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час </a:t>
            </a:r>
            <a:r>
              <a:rPr lang="ru-RU" sz="1400" dirty="0" err="1" smtClean="0">
                <a:solidFill>
                  <a:schemeClr val="bg1"/>
                </a:solidFill>
              </a:rPr>
              <a:t>шкільних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канікул</a:t>
            </a:r>
            <a:r>
              <a:rPr lang="ru-RU" sz="1400" dirty="0" smtClean="0">
                <a:solidFill>
                  <a:schemeClr val="bg1"/>
                </a:solidFill>
              </a:rPr>
              <a:t> 1870 року </a:t>
            </a:r>
            <a:r>
              <a:rPr lang="ru-RU" sz="1400" dirty="0" smtClean="0">
                <a:solidFill>
                  <a:schemeClr val="bg1"/>
                </a:solidFill>
              </a:rPr>
              <a:t>Рембо </a:t>
            </a:r>
            <a:r>
              <a:rPr lang="ru-RU" sz="1400" dirty="0" err="1" smtClean="0">
                <a:solidFill>
                  <a:schemeClr val="bg1"/>
                </a:solidFill>
              </a:rPr>
              <a:t>скористався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нагодою</a:t>
            </a:r>
            <a:r>
              <a:rPr lang="ru-RU" sz="1400" dirty="0" smtClean="0">
                <a:solidFill>
                  <a:schemeClr val="bg1"/>
                </a:solidFill>
              </a:rPr>
              <a:t>, коли </a:t>
            </a:r>
            <a:r>
              <a:rPr lang="ru-RU" sz="1400" dirty="0" err="1" smtClean="0">
                <a:solidFill>
                  <a:schemeClr val="bg1"/>
                </a:solidFill>
              </a:rPr>
              <a:t>мати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втратила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пильність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</a:t>
            </a:r>
            <a:r>
              <a:rPr lang="ru-RU" sz="1400" dirty="0" smtClean="0">
                <a:solidFill>
                  <a:schemeClr val="bg1"/>
                </a:solidFill>
              </a:rPr>
              <a:t> 29 </a:t>
            </a:r>
            <a:r>
              <a:rPr lang="ru-RU" sz="1400" dirty="0" err="1" smtClean="0">
                <a:solidFill>
                  <a:schemeClr val="bg1"/>
                </a:solidFill>
              </a:rPr>
              <a:t>серпня</a:t>
            </a:r>
            <a:r>
              <a:rPr lang="ru-RU" sz="1400" dirty="0" smtClean="0">
                <a:solidFill>
                  <a:schemeClr val="bg1"/>
                </a:solidFill>
              </a:rPr>
              <a:t>, за </a:t>
            </a:r>
            <a:r>
              <a:rPr lang="ru-RU" sz="14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днів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битви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під</a:t>
            </a:r>
            <a:r>
              <a:rPr lang="ru-RU" sz="1400" dirty="0" smtClean="0">
                <a:solidFill>
                  <a:schemeClr val="bg1"/>
                </a:solidFill>
              </a:rPr>
              <a:t> Седаном, </a:t>
            </a:r>
            <a:r>
              <a:rPr lang="ru-RU" sz="1400" dirty="0" err="1" smtClean="0">
                <a:solidFill>
                  <a:schemeClr val="bg1"/>
                </a:solidFill>
              </a:rPr>
              <a:t>потай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вирушив</a:t>
            </a:r>
            <a:r>
              <a:rPr lang="ru-RU" sz="1400" dirty="0" smtClean="0">
                <a:solidFill>
                  <a:schemeClr val="bg1"/>
                </a:solidFill>
              </a:rPr>
              <a:t> до Парижа. </a:t>
            </a:r>
            <a:r>
              <a:rPr lang="ru-RU" sz="1400" dirty="0" err="1" smtClean="0">
                <a:solidFill>
                  <a:schemeClr val="bg1"/>
                </a:solidFill>
              </a:rPr>
              <a:t>Проте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перебування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столиці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було</a:t>
            </a:r>
            <a:r>
              <a:rPr lang="ru-RU" sz="1400" dirty="0" smtClean="0">
                <a:solidFill>
                  <a:schemeClr val="bg1"/>
                </a:solidFill>
              </a:rPr>
              <a:t> коротким </a:t>
            </a:r>
            <a:r>
              <a:rPr lang="ru-RU" sz="1400" dirty="0" err="1" smtClean="0">
                <a:solidFill>
                  <a:schemeClr val="bg1"/>
                </a:solidFill>
              </a:rPr>
              <a:t>і</a:t>
            </a:r>
            <a:r>
              <a:rPr lang="ru-RU" sz="1400" dirty="0" smtClean="0">
                <a:solidFill>
                  <a:schemeClr val="bg1"/>
                </a:solidFill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</a:rPr>
              <a:t>надто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привабливим</a:t>
            </a:r>
            <a:r>
              <a:rPr lang="ru-RU" sz="1400" dirty="0" smtClean="0">
                <a:solidFill>
                  <a:schemeClr val="bg1"/>
                </a:solidFill>
              </a:rPr>
              <a:t>. На </a:t>
            </a:r>
            <a:r>
              <a:rPr lang="ru-RU" sz="1400" dirty="0" err="1" smtClean="0">
                <a:solidFill>
                  <a:schemeClr val="bg1"/>
                </a:solidFill>
              </a:rPr>
              <a:t>Північному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вокзалі</a:t>
            </a:r>
            <a:r>
              <a:rPr lang="ru-RU" sz="1400" dirty="0" smtClean="0">
                <a:solidFill>
                  <a:schemeClr val="bg1"/>
                </a:solidFill>
              </a:rPr>
              <a:t> Рембо,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їхав</a:t>
            </a:r>
            <a:r>
              <a:rPr lang="ru-RU" sz="1400" dirty="0" smtClean="0">
                <a:solidFill>
                  <a:schemeClr val="bg1"/>
                </a:solidFill>
              </a:rPr>
              <a:t> без </a:t>
            </a:r>
            <a:r>
              <a:rPr lang="ru-RU" sz="1400" dirty="0" err="1" smtClean="0">
                <a:solidFill>
                  <a:schemeClr val="bg1"/>
                </a:solidFill>
              </a:rPr>
              <a:t>дійсного</a:t>
            </a:r>
            <a:r>
              <a:rPr lang="ru-RU" sz="1400" dirty="0" smtClean="0">
                <a:solidFill>
                  <a:schemeClr val="bg1"/>
                </a:solidFill>
              </a:rPr>
              <a:t> квитка, </a:t>
            </a:r>
            <a:r>
              <a:rPr lang="ru-RU" sz="1400" dirty="0" err="1" smtClean="0">
                <a:solidFill>
                  <a:schemeClr val="bg1"/>
                </a:solidFill>
              </a:rPr>
              <a:t>натрапив</a:t>
            </a:r>
            <a:r>
              <a:rPr lang="ru-RU" sz="1400" dirty="0" smtClean="0">
                <a:solidFill>
                  <a:schemeClr val="bg1"/>
                </a:solidFill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</a:rPr>
              <a:t>контролерів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які</a:t>
            </a:r>
            <a:r>
              <a:rPr lang="ru-RU" sz="1400" dirty="0" smtClean="0">
                <a:solidFill>
                  <a:schemeClr val="bg1"/>
                </a:solidFill>
              </a:rPr>
              <a:t> без </a:t>
            </a:r>
            <a:r>
              <a:rPr lang="ru-RU" sz="1400" dirty="0" err="1" smtClean="0">
                <a:solidFill>
                  <a:schemeClr val="bg1"/>
                </a:solidFill>
              </a:rPr>
              <a:t>зайвих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церемоній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доправили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паризької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в'язниці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Мазас</a:t>
            </a:r>
            <a:r>
              <a:rPr lang="ru-RU" sz="1400" dirty="0" smtClean="0">
                <a:solidFill>
                  <a:schemeClr val="bg1"/>
                </a:solidFill>
              </a:rPr>
              <a:t>. З </a:t>
            </a:r>
            <a:r>
              <a:rPr lang="ru-RU" sz="1400" dirty="0" err="1" smtClean="0">
                <a:solidFill>
                  <a:schemeClr val="bg1"/>
                </a:solidFill>
              </a:rPr>
              <a:t>тюремної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камери</a:t>
            </a:r>
            <a:r>
              <a:rPr lang="ru-RU" sz="1400" dirty="0" smtClean="0">
                <a:solidFill>
                  <a:schemeClr val="bg1"/>
                </a:solidFill>
              </a:rPr>
              <a:t> Рембо написав листа до </a:t>
            </a:r>
            <a:r>
              <a:rPr lang="ru-RU" sz="1400" dirty="0" err="1" smtClean="0">
                <a:solidFill>
                  <a:schemeClr val="bg1"/>
                </a:solidFill>
              </a:rPr>
              <a:t>свого</a:t>
            </a:r>
            <a:r>
              <a:rPr lang="ru-RU" sz="1400" dirty="0" smtClean="0">
                <a:solidFill>
                  <a:schemeClr val="bg1"/>
                </a:solidFill>
              </a:rPr>
              <a:t> друга </a:t>
            </a:r>
            <a:r>
              <a:rPr lang="ru-RU" sz="1400" dirty="0" err="1" smtClean="0">
                <a:solidFill>
                  <a:schemeClr val="bg1"/>
                </a:solidFill>
              </a:rPr>
              <a:t>Ізамбара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проханням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розплатитися</a:t>
            </a:r>
            <a:r>
              <a:rPr lang="ru-RU" sz="1400" dirty="0" smtClean="0">
                <a:solidFill>
                  <a:schemeClr val="bg1"/>
                </a:solidFill>
              </a:rPr>
              <a:t> за </a:t>
            </a:r>
            <a:r>
              <a:rPr lang="ru-RU" sz="1400" dirty="0" err="1" smtClean="0">
                <a:solidFill>
                  <a:schemeClr val="bg1"/>
                </a:solidFill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</a:rPr>
              <a:t> боргом. </a:t>
            </a:r>
            <a:r>
              <a:rPr lang="ru-RU" sz="1400" dirty="0" err="1" smtClean="0">
                <a:solidFill>
                  <a:schemeClr val="bg1"/>
                </a:solidFill>
              </a:rPr>
              <a:t>Ізамбар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одразу</a:t>
            </a:r>
            <a:r>
              <a:rPr lang="ru-RU" sz="1400" dirty="0" smtClean="0">
                <a:solidFill>
                  <a:schemeClr val="bg1"/>
                </a:solidFill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</a:rPr>
              <a:t>лише</a:t>
            </a:r>
            <a:r>
              <a:rPr lang="ru-RU" sz="1400" dirty="0" smtClean="0">
                <a:solidFill>
                  <a:schemeClr val="bg1"/>
                </a:solidFill>
              </a:rPr>
              <a:t> оплатив борг, </a:t>
            </a:r>
            <a:r>
              <a:rPr lang="ru-RU" sz="1400" dirty="0" err="1" smtClean="0">
                <a:solidFill>
                  <a:schemeClr val="bg1"/>
                </a:solidFill>
              </a:rPr>
              <a:t>але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вислав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гроші</a:t>
            </a:r>
            <a:r>
              <a:rPr lang="ru-RU" sz="1400" dirty="0" smtClean="0">
                <a:solidFill>
                  <a:schemeClr val="bg1"/>
                </a:solidFill>
              </a:rPr>
              <a:t> на дорогу до </a:t>
            </a:r>
            <a:r>
              <a:rPr lang="ru-RU" sz="1400" dirty="0" err="1" smtClean="0">
                <a:solidFill>
                  <a:schemeClr val="bg1"/>
                </a:solidFill>
              </a:rPr>
              <a:t>Дуе</a:t>
            </a:r>
            <a:r>
              <a:rPr lang="ru-RU" sz="1400" dirty="0" smtClean="0">
                <a:solidFill>
                  <a:schemeClr val="bg1"/>
                </a:solidFill>
              </a:rPr>
              <a:t>, де </a:t>
            </a:r>
            <a:r>
              <a:rPr lang="ru-RU" sz="1400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погостювати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якийсь</a:t>
            </a:r>
            <a:r>
              <a:rPr lang="ru-RU" sz="1400" dirty="0" smtClean="0">
                <a:solidFill>
                  <a:schemeClr val="bg1"/>
                </a:solidFill>
              </a:rPr>
              <a:t> час у </a:t>
            </a:r>
            <a:r>
              <a:rPr lang="ru-RU" sz="1400" dirty="0" err="1" smtClean="0">
                <a:solidFill>
                  <a:schemeClr val="bg1"/>
                </a:solidFill>
              </a:rPr>
              <a:t>нього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вдома</a:t>
            </a:r>
            <a:r>
              <a:rPr lang="ru-RU" sz="1400" dirty="0" smtClean="0">
                <a:solidFill>
                  <a:schemeClr val="bg1"/>
                </a:solidFill>
              </a:rPr>
              <a:t>. Рембо </a:t>
            </a:r>
            <a:r>
              <a:rPr lang="ru-RU" sz="1400" dirty="0" err="1" smtClean="0">
                <a:solidFill>
                  <a:schemeClr val="bg1"/>
                </a:solidFill>
              </a:rPr>
              <a:t>прибув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Дуе</a:t>
            </a:r>
            <a:r>
              <a:rPr lang="ru-RU" sz="1400" dirty="0" smtClean="0">
                <a:solidFill>
                  <a:schemeClr val="bg1"/>
                </a:solidFill>
              </a:rPr>
              <a:t> 8 </a:t>
            </a:r>
            <a:r>
              <a:rPr lang="ru-RU" sz="1400" dirty="0" err="1" smtClean="0">
                <a:solidFill>
                  <a:schemeClr val="bg1"/>
                </a:solidFill>
              </a:rPr>
              <a:t>вересня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залишався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Ізамбара</a:t>
            </a:r>
            <a:r>
              <a:rPr lang="ru-RU" sz="1400" dirty="0" smtClean="0">
                <a:solidFill>
                  <a:schemeClr val="bg1"/>
                </a:solidFill>
              </a:rPr>
              <a:t> три </a:t>
            </a:r>
            <a:r>
              <a:rPr lang="ru-RU" sz="1400" dirty="0" err="1" smtClean="0">
                <a:solidFill>
                  <a:schemeClr val="bg1"/>
                </a:solidFill>
              </a:rPr>
              <a:t>тижні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оскільки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побоювався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повертатися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матері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Шарлевіль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800px-Vitalie_Rimbaud_ca_189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000108"/>
            <a:ext cx="3357586" cy="4830727"/>
          </a:xfrm>
        </p:spPr>
      </p:pic>
      <p:sp>
        <p:nvSpPr>
          <p:cNvPr id="8" name="Прямоугольник 7"/>
          <p:cNvSpPr/>
          <p:nvPr/>
        </p:nvSpPr>
        <p:spPr>
          <a:xfrm>
            <a:off x="500034" y="585789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Віталі</a:t>
            </a:r>
            <a:r>
              <a:rPr lang="ru-RU" dirty="0" smtClean="0">
                <a:solidFill>
                  <a:schemeClr val="bg1"/>
                </a:solidFill>
              </a:rPr>
              <a:t> Рембо, 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поета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бл</a:t>
            </a:r>
            <a:r>
              <a:rPr lang="ru-RU" dirty="0" smtClean="0">
                <a:solidFill>
                  <a:schemeClr val="bg1"/>
                </a:solidFill>
              </a:rPr>
              <a:t>. 1890)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Рембо у Парижі</a:t>
            </a:r>
            <a:endParaRPr lang="ru-RU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Henri_Fantin-Latour_00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000108"/>
            <a:ext cx="4039941" cy="2928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4059936" cy="4572000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З </a:t>
            </a:r>
            <a:r>
              <a:rPr lang="ru-RU" sz="1700" dirty="0" err="1" smtClean="0">
                <a:solidFill>
                  <a:schemeClr val="bg1"/>
                </a:solidFill>
              </a:rPr>
              <a:t>поетом</a:t>
            </a:r>
            <a:r>
              <a:rPr lang="ru-RU" sz="1700" dirty="0" smtClean="0">
                <a:solidFill>
                  <a:schemeClr val="bg1"/>
                </a:solidFill>
              </a:rPr>
              <a:t> Полем Верленом </a:t>
            </a:r>
            <a:r>
              <a:rPr lang="ru-RU" sz="1700" dirty="0" err="1" smtClean="0">
                <a:solidFill>
                  <a:schemeClr val="bg1"/>
                </a:solidFill>
              </a:rPr>
              <a:t>Артюра</a:t>
            </a:r>
            <a:r>
              <a:rPr lang="ru-RU" sz="1700" dirty="0" smtClean="0">
                <a:solidFill>
                  <a:schemeClr val="bg1"/>
                </a:solidFill>
              </a:rPr>
              <a:t> Рембо </a:t>
            </a:r>
            <a:r>
              <a:rPr lang="ru-RU" sz="1700" dirty="0" err="1" smtClean="0">
                <a:solidFill>
                  <a:schemeClr val="bg1"/>
                </a:solidFill>
              </a:rPr>
              <a:t>познайомив</a:t>
            </a:r>
            <a:r>
              <a:rPr lang="ru-RU" sz="1700" dirty="0" smtClean="0">
                <a:solidFill>
                  <a:schemeClr val="bg1"/>
                </a:solidFill>
              </a:rPr>
              <a:t> Шарль Бретань, </a:t>
            </a:r>
            <a:r>
              <a:rPr lang="ru-RU" sz="1700" dirty="0" err="1" smtClean="0">
                <a:solidFill>
                  <a:schemeClr val="bg1"/>
                </a:solidFill>
              </a:rPr>
              <a:t>проте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достеменно</a:t>
            </a:r>
            <a:r>
              <a:rPr lang="ru-RU" sz="1700" dirty="0" smtClean="0">
                <a:solidFill>
                  <a:schemeClr val="bg1"/>
                </a:solidFill>
              </a:rPr>
              <a:t> не </a:t>
            </a:r>
            <a:r>
              <a:rPr lang="ru-RU" sz="1700" dirty="0" err="1" smtClean="0">
                <a:solidFill>
                  <a:schemeClr val="bg1"/>
                </a:solidFill>
              </a:rPr>
              <a:t>відомо</a:t>
            </a:r>
            <a:r>
              <a:rPr lang="ru-RU" sz="1700" dirty="0" smtClean="0">
                <a:solidFill>
                  <a:schemeClr val="bg1"/>
                </a:solidFill>
              </a:rPr>
              <a:t>, коли </a:t>
            </a:r>
            <a:r>
              <a:rPr lang="ru-RU" sz="1700" dirty="0" err="1" smtClean="0">
                <a:solidFill>
                  <a:schemeClr val="bg1"/>
                </a:solidFill>
              </a:rPr>
              <a:t>між</a:t>
            </a:r>
            <a:r>
              <a:rPr lang="ru-RU" sz="1700" dirty="0" smtClean="0">
                <a:solidFill>
                  <a:schemeClr val="bg1"/>
                </a:solidFill>
              </a:rPr>
              <a:t> Рембо </a:t>
            </a:r>
            <a:r>
              <a:rPr lang="ru-RU" sz="1700" dirty="0" err="1" smtClean="0">
                <a:solidFill>
                  <a:schemeClr val="bg1"/>
                </a:solidFill>
              </a:rPr>
              <a:t>й</a:t>
            </a:r>
            <a:r>
              <a:rPr lang="ru-RU" sz="1700" dirty="0" smtClean="0">
                <a:solidFill>
                  <a:schemeClr val="bg1"/>
                </a:solidFill>
              </a:rPr>
              <a:t> Верленом </a:t>
            </a:r>
            <a:r>
              <a:rPr lang="ru-RU" sz="1700" dirty="0" err="1" smtClean="0">
                <a:solidFill>
                  <a:schemeClr val="bg1"/>
                </a:solidFill>
              </a:rPr>
              <a:t>зав'язалося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листування</a:t>
            </a:r>
            <a:r>
              <a:rPr lang="ru-RU" sz="1700" dirty="0" smtClean="0">
                <a:solidFill>
                  <a:schemeClr val="bg1"/>
                </a:solidFill>
              </a:rPr>
              <a:t>. У </a:t>
            </a:r>
            <a:r>
              <a:rPr lang="ru-RU" sz="1700" dirty="0" err="1" smtClean="0">
                <a:solidFill>
                  <a:schemeClr val="bg1"/>
                </a:solidFill>
              </a:rPr>
              <a:t>серпні</a:t>
            </a:r>
            <a:r>
              <a:rPr lang="ru-RU" sz="1700" dirty="0" smtClean="0">
                <a:solidFill>
                  <a:schemeClr val="bg1"/>
                </a:solidFill>
              </a:rPr>
              <a:t> 1871 року Рембо написав </a:t>
            </a:r>
            <a:r>
              <a:rPr lang="ru-RU" sz="1700" dirty="0" err="1" smtClean="0">
                <a:solidFill>
                  <a:schemeClr val="bg1"/>
                </a:solidFill>
              </a:rPr>
              <a:t>пародійний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вірш</a:t>
            </a:r>
            <a:r>
              <a:rPr lang="ru-RU" sz="1700" dirty="0" smtClean="0">
                <a:solidFill>
                  <a:schemeClr val="bg1"/>
                </a:solidFill>
              </a:rPr>
              <a:t> «</a:t>
            </a:r>
            <a:r>
              <a:rPr lang="ru-RU" sz="1700" dirty="0" err="1" smtClean="0">
                <a:solidFill>
                  <a:schemeClr val="bg1"/>
                </a:solidFill>
              </a:rPr>
              <a:t>Що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поетові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кажуть</a:t>
            </a:r>
            <a:r>
              <a:rPr lang="ru-RU" sz="1700" dirty="0" smtClean="0">
                <a:solidFill>
                  <a:schemeClr val="bg1"/>
                </a:solidFill>
              </a:rPr>
              <a:t> про </a:t>
            </a:r>
            <a:r>
              <a:rPr lang="ru-RU" sz="1700" dirty="0" err="1" smtClean="0">
                <a:solidFill>
                  <a:schemeClr val="bg1"/>
                </a:solidFill>
              </a:rPr>
              <a:t>квіти</a:t>
            </a:r>
            <a:r>
              <a:rPr lang="ru-RU" sz="1700" dirty="0" smtClean="0">
                <a:solidFill>
                  <a:schemeClr val="bg1"/>
                </a:solidFill>
              </a:rPr>
              <a:t>», в </a:t>
            </a:r>
            <a:r>
              <a:rPr lang="ru-RU" sz="1700" dirty="0" err="1" smtClean="0">
                <a:solidFill>
                  <a:schemeClr val="bg1"/>
                </a:solidFill>
              </a:rPr>
              <a:t>якому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висловив</a:t>
            </a:r>
            <a:r>
              <a:rPr lang="ru-RU" sz="1700" dirty="0" smtClean="0">
                <a:solidFill>
                  <a:schemeClr val="bg1"/>
                </a:solidFill>
              </a:rPr>
              <a:t> критику </a:t>
            </a:r>
            <a:r>
              <a:rPr lang="ru-RU" sz="1700" dirty="0" err="1" smtClean="0">
                <a:solidFill>
                  <a:schemeClr val="bg1"/>
                </a:solidFill>
              </a:rPr>
              <a:t>щодо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поетики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парнасців</a:t>
            </a:r>
            <a:r>
              <a:rPr lang="ru-RU" sz="1700" dirty="0" smtClean="0">
                <a:solidFill>
                  <a:schemeClr val="bg1"/>
                </a:solidFill>
              </a:rPr>
              <a:t> та Теодора </a:t>
            </a:r>
            <a:r>
              <a:rPr lang="ru-RU" sz="1700" dirty="0" err="1" smtClean="0">
                <a:solidFill>
                  <a:schemeClr val="bg1"/>
                </a:solidFill>
              </a:rPr>
              <a:t>Банвіля</a:t>
            </a:r>
            <a:r>
              <a:rPr lang="ru-RU" sz="1700" dirty="0" smtClean="0">
                <a:solidFill>
                  <a:schemeClr val="bg1"/>
                </a:solidFill>
              </a:rPr>
              <a:t>. Рембо, </a:t>
            </a:r>
            <a:r>
              <a:rPr lang="ru-RU" sz="1700" dirty="0" err="1" smtClean="0">
                <a:solidFill>
                  <a:schemeClr val="bg1"/>
                </a:solidFill>
              </a:rPr>
              <a:t>незважаючи</a:t>
            </a:r>
            <a:r>
              <a:rPr lang="ru-RU" sz="1700" dirty="0" smtClean="0">
                <a:solidFill>
                  <a:schemeClr val="bg1"/>
                </a:solidFill>
              </a:rPr>
              <a:t> на </a:t>
            </a:r>
            <a:r>
              <a:rPr lang="ru-RU" sz="1700" dirty="0" err="1" smtClean="0">
                <a:solidFill>
                  <a:schemeClr val="bg1"/>
                </a:solidFill>
              </a:rPr>
              <a:t>свої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успіхи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навчанні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вирішив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покинути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колеж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виїхав</a:t>
            </a:r>
            <a:r>
              <a:rPr lang="ru-RU" sz="1700" dirty="0" smtClean="0">
                <a:solidFill>
                  <a:schemeClr val="bg1"/>
                </a:solidFill>
              </a:rPr>
              <a:t> до Парижа, </a:t>
            </a:r>
            <a:r>
              <a:rPr lang="ru-RU" sz="1700" dirty="0" err="1" smtClean="0">
                <a:solidFill>
                  <a:schemeClr val="bg1"/>
                </a:solidFill>
              </a:rPr>
              <a:t>куди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прибув</a:t>
            </a:r>
            <a:r>
              <a:rPr lang="ru-RU" sz="1700" dirty="0" smtClean="0">
                <a:solidFill>
                  <a:schemeClr val="bg1"/>
                </a:solidFill>
              </a:rPr>
              <a:t> 15 </a:t>
            </a:r>
            <a:r>
              <a:rPr lang="ru-RU" sz="1700" dirty="0" err="1" smtClean="0">
                <a:solidFill>
                  <a:schemeClr val="bg1"/>
                </a:solidFill>
              </a:rPr>
              <a:t>вересня</a:t>
            </a:r>
            <a:r>
              <a:rPr lang="ru-RU" sz="1700" dirty="0" smtClean="0">
                <a:solidFill>
                  <a:schemeClr val="bg1"/>
                </a:solidFill>
              </a:rPr>
              <a:t> 1871 року. </a:t>
            </a:r>
            <a:r>
              <a:rPr lang="ru-RU" sz="1700" dirty="0" smtClean="0">
                <a:solidFill>
                  <a:schemeClr val="bg1"/>
                </a:solidFill>
              </a:rPr>
              <a:t>20 </a:t>
            </a:r>
            <a:r>
              <a:rPr lang="ru-RU" sz="1700" dirty="0" err="1" smtClean="0">
                <a:solidFill>
                  <a:schemeClr val="bg1"/>
                </a:solidFill>
              </a:rPr>
              <a:t>жовтня</a:t>
            </a:r>
            <a:r>
              <a:rPr lang="ru-RU" sz="1700" dirty="0" smtClean="0">
                <a:solidFill>
                  <a:schemeClr val="bg1"/>
                </a:solidFill>
              </a:rPr>
              <a:t> Рембо </a:t>
            </a:r>
            <a:r>
              <a:rPr lang="ru-RU" sz="1700" dirty="0" err="1" smtClean="0">
                <a:solidFill>
                  <a:schemeClr val="bg1"/>
                </a:solidFill>
              </a:rPr>
              <a:t>виповнилося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лише</a:t>
            </a:r>
            <a:r>
              <a:rPr lang="ru-RU" sz="1700" dirty="0" smtClean="0">
                <a:solidFill>
                  <a:schemeClr val="bg1"/>
                </a:solidFill>
              </a:rPr>
              <a:t> 17 </a:t>
            </a:r>
            <a:r>
              <a:rPr lang="ru-RU" sz="1700" dirty="0" err="1" smtClean="0">
                <a:solidFill>
                  <a:schemeClr val="bg1"/>
                </a:solidFill>
              </a:rPr>
              <a:t>років</a:t>
            </a:r>
            <a:r>
              <a:rPr lang="ru-RU" sz="1700" dirty="0" smtClean="0">
                <a:solidFill>
                  <a:schemeClr val="bg1"/>
                </a:solidFill>
              </a:rPr>
              <a:t>, та, за </a:t>
            </a:r>
            <a:r>
              <a:rPr lang="ru-RU" sz="1700" dirty="0" err="1" smtClean="0">
                <a:solidFill>
                  <a:schemeClr val="bg1"/>
                </a:solidFill>
              </a:rPr>
              <a:t>свідченнями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критиків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літературознавців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ru-RU" sz="1700" dirty="0" err="1" smtClean="0">
                <a:solidFill>
                  <a:schemeClr val="bg1"/>
                </a:solidFill>
              </a:rPr>
              <a:t>вже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цьому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віці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від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досяг</a:t>
            </a:r>
            <a:r>
              <a:rPr lang="ru-RU" sz="1700" dirty="0" smtClean="0">
                <a:solidFill>
                  <a:schemeClr val="bg1"/>
                </a:solidFill>
              </a:rPr>
              <a:t> вершин </a:t>
            </a:r>
            <a:r>
              <a:rPr lang="ru-RU" sz="1700" dirty="0" err="1" smtClean="0">
                <a:solidFill>
                  <a:schemeClr val="bg1"/>
                </a:solidFill>
              </a:rPr>
              <a:t>поетичної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майстерності</a:t>
            </a:r>
            <a:r>
              <a:rPr lang="ru-RU" sz="1700" dirty="0" smtClean="0">
                <a:solidFill>
                  <a:schemeClr val="bg1"/>
                </a:solidFill>
              </a:rPr>
              <a:t>. </a:t>
            </a:r>
            <a:r>
              <a:rPr lang="ru-RU" sz="1700" dirty="0" err="1" smtClean="0">
                <a:solidFill>
                  <a:schemeClr val="bg1"/>
                </a:solidFill>
              </a:rPr>
              <a:t>Ще</a:t>
            </a:r>
            <a:r>
              <a:rPr lang="ru-RU" sz="1700" dirty="0" smtClean="0">
                <a:solidFill>
                  <a:schemeClr val="bg1"/>
                </a:solidFill>
              </a:rPr>
              <a:t> в </a:t>
            </a:r>
            <a:r>
              <a:rPr lang="ru-RU" sz="1700" dirty="0" err="1" smtClean="0">
                <a:solidFill>
                  <a:schemeClr val="bg1"/>
                </a:solidFill>
              </a:rPr>
              <a:t>Шарлевілі</a:t>
            </a:r>
            <a:r>
              <a:rPr lang="ru-RU" sz="1700" dirty="0" smtClean="0">
                <a:solidFill>
                  <a:schemeClr val="bg1"/>
                </a:solidFill>
              </a:rPr>
              <a:t> ним </a:t>
            </a:r>
            <a:r>
              <a:rPr lang="ru-RU" sz="1700" dirty="0" err="1" smtClean="0">
                <a:solidFill>
                  <a:schemeClr val="bg1"/>
                </a:solidFill>
              </a:rPr>
              <a:t>були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створені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такі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</a:rPr>
              <a:t>шедеври</a:t>
            </a:r>
            <a:r>
              <a:rPr lang="ru-RU" sz="1700" dirty="0" smtClean="0">
                <a:solidFill>
                  <a:schemeClr val="bg1"/>
                </a:solidFill>
              </a:rPr>
              <a:t>, як </a:t>
            </a:r>
            <a:r>
              <a:rPr lang="ru-RU" sz="1700" i="1" dirty="0" smtClean="0">
                <a:solidFill>
                  <a:schemeClr val="bg1"/>
                </a:solidFill>
              </a:rPr>
              <a:t>«</a:t>
            </a:r>
            <a:r>
              <a:rPr lang="ru-RU" sz="1700" i="1" dirty="0" err="1" smtClean="0">
                <a:solidFill>
                  <a:schemeClr val="bg1"/>
                </a:solidFill>
              </a:rPr>
              <a:t>П'яний</a:t>
            </a:r>
            <a:r>
              <a:rPr lang="ru-RU" sz="1700" i="1" dirty="0" smtClean="0">
                <a:solidFill>
                  <a:schemeClr val="bg1"/>
                </a:solidFill>
              </a:rPr>
              <a:t> </a:t>
            </a:r>
            <a:r>
              <a:rPr lang="ru-RU" sz="1700" i="1" dirty="0" err="1" smtClean="0">
                <a:solidFill>
                  <a:schemeClr val="bg1"/>
                </a:solidFill>
              </a:rPr>
              <a:t>корабель</a:t>
            </a:r>
            <a:r>
              <a:rPr lang="ru-RU" sz="1700" i="1" dirty="0" smtClean="0">
                <a:solidFill>
                  <a:schemeClr val="bg1"/>
                </a:solidFill>
              </a:rPr>
              <a:t>» </a:t>
            </a:r>
            <a:r>
              <a:rPr lang="ru-RU" sz="1700" dirty="0" smtClean="0">
                <a:solidFill>
                  <a:schemeClr val="bg1"/>
                </a:solidFill>
              </a:rPr>
              <a:t>та </a:t>
            </a:r>
            <a:r>
              <a:rPr lang="ru-RU" sz="1700" i="1" dirty="0" smtClean="0">
                <a:solidFill>
                  <a:schemeClr val="bg1"/>
                </a:solidFill>
              </a:rPr>
              <a:t>«Перше </a:t>
            </a:r>
            <a:r>
              <a:rPr lang="ru-RU" sz="1700" i="1" dirty="0" err="1" smtClean="0">
                <a:solidFill>
                  <a:schemeClr val="bg1"/>
                </a:solidFill>
              </a:rPr>
              <a:t>причастя</a:t>
            </a:r>
            <a:r>
              <a:rPr lang="ru-RU" sz="1700" i="1" dirty="0" smtClean="0">
                <a:solidFill>
                  <a:schemeClr val="bg1"/>
                </a:solidFill>
              </a:rPr>
              <a:t>»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Мандри з Верленом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5" name="Содержимое 4" descr="1266704603_472861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187502" cy="2786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Та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7 </a:t>
            </a:r>
            <a:r>
              <a:rPr lang="ru-RU" sz="1400" dirty="0" err="1" smtClean="0"/>
              <a:t>липня</a:t>
            </a:r>
            <a:r>
              <a:rPr lang="ru-RU" sz="1400" dirty="0" smtClean="0"/>
              <a:t> 1872 року Рембо покинув Париж на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раз разом </a:t>
            </a:r>
            <a:r>
              <a:rPr lang="ru-RU" sz="1400" dirty="0" err="1" smtClean="0"/>
              <a:t>з</a:t>
            </a:r>
            <a:r>
              <a:rPr lang="ru-RU" sz="1400" dirty="0" smtClean="0"/>
              <a:t> Верленом, при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Поль Верлен </a:t>
            </a:r>
            <a:r>
              <a:rPr lang="ru-RU" sz="1400" dirty="0" err="1" smtClean="0"/>
              <a:t>залишив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сім'ю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подорож</a:t>
            </a:r>
            <a:r>
              <a:rPr lang="ru-RU" sz="1400" dirty="0" smtClean="0"/>
              <a:t> стала початком </a:t>
            </a:r>
            <a:r>
              <a:rPr lang="ru-RU" sz="1400" dirty="0" err="1" smtClean="0"/>
              <a:t>інтимного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зв'язку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Рембо та Верленом. Вони вели </a:t>
            </a:r>
            <a:r>
              <a:rPr lang="ru-RU" sz="1400" dirty="0" err="1" smtClean="0"/>
              <a:t>надзвичайно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розкутий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спосіб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віддаючись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еротичним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розвагам</a:t>
            </a:r>
            <a:r>
              <a:rPr lang="ru-RU" sz="1400" dirty="0" smtClean="0"/>
              <a:t>, </a:t>
            </a:r>
            <a:r>
              <a:rPr lang="ru-RU" sz="1400" dirty="0" err="1" smtClean="0"/>
              <a:t>бродяжництву</a:t>
            </a:r>
            <a:r>
              <a:rPr lang="ru-RU" sz="1400" dirty="0" smtClean="0"/>
              <a:t>, </a:t>
            </a:r>
            <a:r>
              <a:rPr lang="ru-RU" sz="1400" dirty="0" err="1" smtClean="0"/>
              <a:t>вживанню</a:t>
            </a:r>
            <a:r>
              <a:rPr lang="ru-RU" sz="1400" dirty="0" smtClean="0"/>
              <a:t> абсенту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smtClean="0"/>
              <a:t>гашишу. </a:t>
            </a:r>
            <a:r>
              <a:rPr lang="ru-RU" sz="1400" dirty="0" err="1" smtClean="0"/>
              <a:t>Якийсь</a:t>
            </a:r>
            <a:r>
              <a:rPr lang="ru-RU" sz="1400" dirty="0" smtClean="0"/>
              <a:t> час вони жили у </a:t>
            </a:r>
            <a:r>
              <a:rPr lang="ru-RU" sz="1400" dirty="0" err="1" smtClean="0"/>
              <a:t>Лондоні</a:t>
            </a:r>
            <a:r>
              <a:rPr lang="ru-RU" sz="1400" dirty="0" smtClean="0"/>
              <a:t>, а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</a:t>
            </a:r>
            <a:r>
              <a:rPr lang="ru-RU" sz="1400" dirty="0" err="1" smtClean="0"/>
              <a:t>поїхали</a:t>
            </a:r>
            <a:r>
              <a:rPr lang="ru-RU" sz="1400" dirty="0" smtClean="0"/>
              <a:t> до Брюсселя. У </a:t>
            </a:r>
            <a:r>
              <a:rPr lang="ru-RU" sz="1400" dirty="0" err="1" smtClean="0"/>
              <a:t>жовтні</a:t>
            </a:r>
            <a:r>
              <a:rPr lang="ru-RU" sz="1400" dirty="0" smtClean="0"/>
              <a:t> 1874 року Рембо </a:t>
            </a:r>
            <a:r>
              <a:rPr lang="ru-RU" sz="1400" dirty="0" err="1" smtClean="0"/>
              <a:t>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призвати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війська</a:t>
            </a:r>
            <a:r>
              <a:rPr lang="ru-RU" sz="1400" dirty="0" smtClean="0"/>
              <a:t>, та </a:t>
            </a:r>
            <a:r>
              <a:rPr lang="ru-RU" sz="1400" dirty="0" err="1" smtClean="0"/>
              <a:t>завдяки</a:t>
            </a:r>
            <a:r>
              <a:rPr lang="ru-RU" sz="1400" dirty="0" smtClean="0"/>
              <a:t> тому,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брат </a:t>
            </a:r>
            <a:r>
              <a:rPr lang="ru-RU" sz="1400" dirty="0" err="1" smtClean="0"/>
              <a:t>Фредерік</a:t>
            </a:r>
            <a:r>
              <a:rPr lang="ru-RU" sz="1400" dirty="0" smtClean="0"/>
              <a:t>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на той час служив, Рембо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звільнено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повинності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мав</a:t>
            </a:r>
            <a:r>
              <a:rPr lang="ru-RU" sz="1400" dirty="0" smtClean="0"/>
              <a:t> пройти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короткотривалі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армійські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збори</a:t>
            </a:r>
            <a:r>
              <a:rPr lang="ru-RU" sz="1400" dirty="0" smtClean="0"/>
              <a:t> (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правда</a:t>
            </a:r>
            <a:r>
              <a:rPr lang="ru-RU" sz="1400" dirty="0" smtClean="0"/>
              <a:t>, </a:t>
            </a:r>
            <a:r>
              <a:rPr lang="ru-RU" sz="1400" dirty="0" err="1" smtClean="0"/>
              <a:t>ухилився</a:t>
            </a:r>
            <a:r>
              <a:rPr lang="ru-RU" sz="1400" dirty="0" smtClean="0"/>
              <a:t>).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43626" cy="9191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Нові мандри (1875 - 1880)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356" y="214290"/>
            <a:ext cx="271464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      У </a:t>
            </a:r>
            <a:r>
              <a:rPr lang="ru-RU" sz="1000" dirty="0" err="1" smtClean="0">
                <a:solidFill>
                  <a:schemeClr val="bg1"/>
                </a:solidFill>
              </a:rPr>
              <a:t>березні</a:t>
            </a:r>
            <a:r>
              <a:rPr lang="ru-RU" sz="1000" dirty="0" smtClean="0">
                <a:solidFill>
                  <a:schemeClr val="bg1"/>
                </a:solidFill>
              </a:rPr>
              <a:t> 1875 року Рембо </a:t>
            </a:r>
            <a:r>
              <a:rPr lang="ru-RU" sz="1000" dirty="0" err="1" smtClean="0">
                <a:solidFill>
                  <a:schemeClr val="bg1"/>
                </a:solidFill>
              </a:rPr>
              <a:t>й</a:t>
            </a:r>
            <a:r>
              <a:rPr lang="ru-RU" sz="1000" dirty="0" smtClean="0">
                <a:solidFill>
                  <a:schemeClr val="bg1"/>
                </a:solidFill>
              </a:rPr>
              <a:t> Верлен </a:t>
            </a:r>
            <a:r>
              <a:rPr lang="ru-RU" sz="1000" dirty="0" err="1" smtClean="0">
                <a:solidFill>
                  <a:schemeClr val="bg1"/>
                </a:solidFill>
              </a:rPr>
              <a:t>знову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зустрілися</a:t>
            </a:r>
            <a:r>
              <a:rPr lang="ru-RU" sz="1000" dirty="0" smtClean="0">
                <a:solidFill>
                  <a:schemeClr val="bg1"/>
                </a:solidFill>
              </a:rPr>
              <a:t> в </a:t>
            </a:r>
            <a:r>
              <a:rPr lang="ru-RU" sz="1000" dirty="0" err="1" smtClean="0">
                <a:solidFill>
                  <a:schemeClr val="bg1"/>
                </a:solidFill>
              </a:rPr>
              <a:t>Штуттгарті</a:t>
            </a:r>
            <a:r>
              <a:rPr lang="ru-RU" sz="1000" dirty="0" smtClean="0">
                <a:solidFill>
                  <a:schemeClr val="bg1"/>
                </a:solidFill>
              </a:rPr>
              <a:t>,  про те </a:t>
            </a:r>
            <a:r>
              <a:rPr lang="ru-RU" sz="1000" dirty="0" err="1" smtClean="0">
                <a:solidFill>
                  <a:schemeClr val="bg1"/>
                </a:solidFill>
              </a:rPr>
              <a:t>це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була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їхня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остання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зустріч</a:t>
            </a:r>
            <a:r>
              <a:rPr lang="ru-RU" sz="1000" dirty="0" smtClean="0">
                <a:solidFill>
                  <a:schemeClr val="bg1"/>
                </a:solidFill>
              </a:rPr>
              <a:t>. На той час Верлен </a:t>
            </a:r>
            <a:r>
              <a:rPr lang="ru-RU" sz="1000" dirty="0" err="1" smtClean="0">
                <a:solidFill>
                  <a:schemeClr val="bg1"/>
                </a:solidFill>
              </a:rPr>
              <a:t>вже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вийшов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в'язниці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й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прийняв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католицтво</a:t>
            </a:r>
            <a:r>
              <a:rPr lang="ru-RU" sz="1000" dirty="0" smtClean="0">
                <a:solidFill>
                  <a:schemeClr val="bg1"/>
                </a:solidFill>
              </a:rPr>
              <a:t>. </a:t>
            </a:r>
            <a:r>
              <a:rPr lang="ru-RU" sz="1000" dirty="0" smtClean="0">
                <a:solidFill>
                  <a:schemeClr val="bg1"/>
                </a:solidFill>
              </a:rPr>
              <a:t>Рембо ж </a:t>
            </a:r>
            <a:r>
              <a:rPr lang="ru-RU" sz="1000" dirty="0" err="1" smtClean="0">
                <a:solidFill>
                  <a:schemeClr val="bg1"/>
                </a:solidFill>
              </a:rPr>
              <a:t>вирішив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покинути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письменницьку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й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зайнятися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зароблянням</a:t>
            </a:r>
            <a:r>
              <a:rPr lang="ru-RU" sz="1000" dirty="0" smtClean="0">
                <a:solidFill>
                  <a:schemeClr val="bg1"/>
                </a:solidFill>
              </a:rPr>
              <a:t> грошей. </a:t>
            </a:r>
            <a:r>
              <a:rPr lang="ru-RU" sz="1000" dirty="0" err="1" smtClean="0">
                <a:solidFill>
                  <a:schemeClr val="bg1"/>
                </a:solidFill>
              </a:rPr>
              <a:t>Щодо</a:t>
            </a:r>
            <a:r>
              <a:rPr lang="ru-RU" sz="1000" dirty="0" smtClean="0">
                <a:solidFill>
                  <a:schemeClr val="bg1"/>
                </a:solidFill>
              </a:rPr>
              <a:t> причин </a:t>
            </a:r>
            <a:r>
              <a:rPr lang="ru-RU" sz="1000" dirty="0" err="1" smtClean="0">
                <a:solidFill>
                  <a:schemeClr val="bg1"/>
                </a:solidFill>
              </a:rPr>
              <a:t>відмови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від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літератури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достеменних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даних</a:t>
            </a:r>
            <a:r>
              <a:rPr lang="ru-RU" sz="1000" dirty="0" smtClean="0">
                <a:solidFill>
                  <a:schemeClr val="bg1"/>
                </a:solidFill>
              </a:rPr>
              <a:t> не </a:t>
            </a:r>
            <a:r>
              <a:rPr lang="ru-RU" sz="1000" dirty="0" err="1" smtClean="0">
                <a:solidFill>
                  <a:schemeClr val="bg1"/>
                </a:solidFill>
              </a:rPr>
              <a:t>збереглося</a:t>
            </a:r>
            <a:r>
              <a:rPr lang="ru-RU" sz="1000" dirty="0" smtClean="0">
                <a:solidFill>
                  <a:schemeClr val="bg1"/>
                </a:solidFill>
              </a:rPr>
              <a:t>. </a:t>
            </a:r>
            <a:r>
              <a:rPr lang="ru-RU" sz="1000" dirty="0" err="1" smtClean="0">
                <a:solidFill>
                  <a:schemeClr val="bg1"/>
                </a:solidFill>
              </a:rPr>
              <a:t>Деякі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дослідники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припускають</a:t>
            </a:r>
            <a:r>
              <a:rPr lang="ru-RU" sz="1000" dirty="0" smtClean="0">
                <a:solidFill>
                  <a:schemeClr val="bg1"/>
                </a:solidFill>
              </a:rPr>
              <a:t>, </a:t>
            </a:r>
            <a:r>
              <a:rPr lang="ru-RU" sz="1000" dirty="0" err="1" smtClean="0">
                <a:solidFill>
                  <a:schemeClr val="bg1"/>
                </a:solidFill>
              </a:rPr>
              <a:t>що</a:t>
            </a:r>
            <a:r>
              <a:rPr lang="ru-RU" sz="1000" dirty="0" smtClean="0">
                <a:solidFill>
                  <a:schemeClr val="bg1"/>
                </a:solidFill>
              </a:rPr>
              <a:t> Рембо </a:t>
            </a:r>
            <a:r>
              <a:rPr lang="ru-RU" sz="1000" dirty="0" err="1" smtClean="0">
                <a:solidFill>
                  <a:schemeClr val="bg1"/>
                </a:solidFill>
              </a:rPr>
              <a:t>був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ситий</a:t>
            </a:r>
            <a:r>
              <a:rPr lang="ru-RU" sz="1000" dirty="0" smtClean="0">
                <a:solidFill>
                  <a:schemeClr val="bg1"/>
                </a:solidFill>
              </a:rPr>
              <a:t> по горло </a:t>
            </a:r>
            <a:r>
              <a:rPr lang="ru-RU" sz="1000" dirty="0" err="1" smtClean="0">
                <a:solidFill>
                  <a:schemeClr val="bg1"/>
                </a:solidFill>
              </a:rPr>
              <a:t>своїм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колишнім</a:t>
            </a:r>
            <a:r>
              <a:rPr lang="ru-RU" sz="1000" dirty="0" smtClean="0">
                <a:solidFill>
                  <a:schemeClr val="bg1"/>
                </a:solidFill>
              </a:rPr>
              <a:t> диким </a:t>
            </a:r>
            <a:r>
              <a:rPr lang="ru-RU" sz="1000" dirty="0" err="1" smtClean="0">
                <a:solidFill>
                  <a:schemeClr val="bg1"/>
                </a:solidFill>
              </a:rPr>
              <a:t>життям</a:t>
            </a:r>
            <a:r>
              <a:rPr lang="ru-RU" sz="1000" dirty="0" smtClean="0">
                <a:solidFill>
                  <a:schemeClr val="bg1"/>
                </a:solidFill>
              </a:rPr>
              <a:t>, на думку </a:t>
            </a:r>
            <a:r>
              <a:rPr lang="ru-RU" sz="1000" dirty="0" err="1" smtClean="0">
                <a:solidFill>
                  <a:schemeClr val="bg1"/>
                </a:solidFill>
              </a:rPr>
              <a:t>інших</a:t>
            </a:r>
            <a:r>
              <a:rPr lang="ru-RU" sz="1000" dirty="0" smtClean="0">
                <a:solidFill>
                  <a:schemeClr val="bg1"/>
                </a:solidFill>
              </a:rPr>
              <a:t>, </a:t>
            </a:r>
            <a:r>
              <a:rPr lang="ru-RU" sz="1000" dirty="0" err="1" smtClean="0">
                <a:solidFill>
                  <a:schemeClr val="bg1"/>
                </a:solidFill>
              </a:rPr>
              <a:t>якраз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його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нерозсудливість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і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була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головним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джерелом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його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1000" dirty="0" smtClean="0">
                <a:solidFill>
                  <a:schemeClr val="bg1"/>
                </a:solidFill>
              </a:rPr>
              <a:t>. Рембо </a:t>
            </a:r>
            <a:r>
              <a:rPr lang="ru-RU" sz="1000" dirty="0" err="1" smtClean="0">
                <a:solidFill>
                  <a:schemeClr val="bg1"/>
                </a:solidFill>
              </a:rPr>
              <a:t>продовжував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подорожувати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Європою</a:t>
            </a:r>
            <a:r>
              <a:rPr lang="ru-RU" sz="1000" dirty="0" smtClean="0">
                <a:solidFill>
                  <a:schemeClr val="bg1"/>
                </a:solidFill>
              </a:rPr>
              <a:t>, </a:t>
            </a:r>
            <a:r>
              <a:rPr lang="ru-RU" sz="10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пішки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         У </a:t>
            </a:r>
            <a:r>
              <a:rPr lang="ru-RU" sz="1000" dirty="0" err="1" smtClean="0">
                <a:solidFill>
                  <a:schemeClr val="bg1"/>
                </a:solidFill>
              </a:rPr>
              <a:t>травні</a:t>
            </a:r>
            <a:r>
              <a:rPr lang="ru-RU" sz="1000" dirty="0" smtClean="0">
                <a:solidFill>
                  <a:schemeClr val="bg1"/>
                </a:solidFill>
              </a:rPr>
              <a:t> 1876 року </a:t>
            </a:r>
            <a:r>
              <a:rPr lang="ru-RU" sz="1000" dirty="0" err="1" smtClean="0">
                <a:solidFill>
                  <a:schemeClr val="bg1"/>
                </a:solidFill>
              </a:rPr>
              <a:t>він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записався</a:t>
            </a:r>
            <a:r>
              <a:rPr lang="ru-RU" sz="1000" dirty="0" smtClean="0">
                <a:solidFill>
                  <a:schemeClr val="bg1"/>
                </a:solidFill>
              </a:rPr>
              <a:t> до </a:t>
            </a:r>
            <a:r>
              <a:rPr lang="ru-RU" sz="1000" dirty="0" err="1" smtClean="0">
                <a:solidFill>
                  <a:schemeClr val="bg1"/>
                </a:solidFill>
              </a:rPr>
              <a:t>голандського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колоніального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війська</a:t>
            </a:r>
            <a:r>
              <a:rPr lang="ru-RU" sz="1000" dirty="0" smtClean="0">
                <a:solidFill>
                  <a:schemeClr val="bg1"/>
                </a:solidFill>
              </a:rPr>
              <a:t>, </a:t>
            </a:r>
            <a:r>
              <a:rPr lang="ru-RU" sz="1000" dirty="0" err="1" smtClean="0">
                <a:solidFill>
                  <a:schemeClr val="bg1"/>
                </a:solidFill>
              </a:rPr>
              <a:t>аби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виїхати</a:t>
            </a:r>
            <a:r>
              <a:rPr lang="ru-RU" sz="1000" dirty="0" smtClean="0">
                <a:solidFill>
                  <a:schemeClr val="bg1"/>
                </a:solidFill>
              </a:rPr>
              <a:t> до Яви в </a:t>
            </a:r>
            <a:r>
              <a:rPr lang="ru-RU" sz="1000" dirty="0" err="1" smtClean="0">
                <a:solidFill>
                  <a:schemeClr val="bg1"/>
                </a:solidFill>
              </a:rPr>
              <a:t>Голландській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Ост-Індії</a:t>
            </a:r>
            <a:r>
              <a:rPr lang="ru-RU" sz="1000" dirty="0" smtClean="0">
                <a:solidFill>
                  <a:schemeClr val="bg1"/>
                </a:solidFill>
              </a:rPr>
              <a:t> (</a:t>
            </a:r>
            <a:r>
              <a:rPr lang="ru-RU" sz="10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1000" dirty="0" smtClean="0">
                <a:solidFill>
                  <a:schemeClr val="bg1"/>
                </a:solidFill>
              </a:rPr>
              <a:t> — </a:t>
            </a:r>
            <a:r>
              <a:rPr lang="ru-RU" sz="1000" dirty="0" err="1" smtClean="0">
                <a:solidFill>
                  <a:schemeClr val="bg1"/>
                </a:solidFill>
              </a:rPr>
              <a:t>Індонезія</a:t>
            </a:r>
            <a:r>
              <a:rPr lang="ru-RU" sz="1000" dirty="0" smtClean="0">
                <a:solidFill>
                  <a:schemeClr val="bg1"/>
                </a:solidFill>
              </a:rPr>
              <a:t>). Через </a:t>
            </a:r>
            <a:r>
              <a:rPr lang="ru-RU" sz="1000" dirty="0" err="1" smtClean="0">
                <a:solidFill>
                  <a:schemeClr val="bg1"/>
                </a:solidFill>
              </a:rPr>
              <a:t>чотири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місяці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він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дизертирував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війська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й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утік</a:t>
            </a:r>
            <a:r>
              <a:rPr lang="ru-RU" sz="1000" dirty="0" smtClean="0">
                <a:solidFill>
                  <a:schemeClr val="bg1"/>
                </a:solidFill>
              </a:rPr>
              <a:t> в </a:t>
            </a:r>
            <a:r>
              <a:rPr lang="ru-RU" sz="1000" dirty="0" err="1" smtClean="0">
                <a:solidFill>
                  <a:schemeClr val="bg1"/>
                </a:solidFill>
              </a:rPr>
              <a:t>джунглі</a:t>
            </a:r>
            <a:r>
              <a:rPr lang="ru-RU" sz="1000" dirty="0" smtClean="0">
                <a:solidFill>
                  <a:schemeClr val="bg1"/>
                </a:solidFill>
              </a:rPr>
              <a:t>. </a:t>
            </a:r>
            <a:r>
              <a:rPr lang="ru-RU" sz="1000" dirty="0" err="1" smtClean="0">
                <a:solidFill>
                  <a:schemeClr val="bg1"/>
                </a:solidFill>
              </a:rPr>
              <a:t>Згодом</a:t>
            </a:r>
            <a:r>
              <a:rPr lang="ru-RU" sz="1000" dirty="0" smtClean="0">
                <a:solidFill>
                  <a:schemeClr val="bg1"/>
                </a:solidFill>
              </a:rPr>
              <a:t> Рембо </a:t>
            </a:r>
            <a:r>
              <a:rPr lang="ru-RU" sz="1000" dirty="0" err="1" smtClean="0">
                <a:solidFill>
                  <a:schemeClr val="bg1"/>
                </a:solidFill>
              </a:rPr>
              <a:t>інкогніто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повернцвся</a:t>
            </a:r>
            <a:r>
              <a:rPr lang="ru-RU" sz="1000" dirty="0" smtClean="0">
                <a:solidFill>
                  <a:schemeClr val="bg1"/>
                </a:solidFill>
              </a:rPr>
              <a:t> на </a:t>
            </a:r>
            <a:r>
              <a:rPr lang="ru-RU" sz="1000" dirty="0" err="1" smtClean="0">
                <a:solidFill>
                  <a:schemeClr val="bg1"/>
                </a:solidFill>
              </a:rPr>
              <a:t>кораблі</a:t>
            </a:r>
            <a:r>
              <a:rPr lang="ru-RU" sz="1000" dirty="0" smtClean="0">
                <a:solidFill>
                  <a:schemeClr val="bg1"/>
                </a:solidFill>
              </a:rPr>
              <a:t> до </a:t>
            </a:r>
            <a:r>
              <a:rPr lang="ru-RU" sz="1000" dirty="0" err="1" smtClean="0">
                <a:solidFill>
                  <a:schemeClr val="bg1"/>
                </a:solidFill>
              </a:rPr>
              <a:t>Франції</a:t>
            </a:r>
            <a:r>
              <a:rPr lang="ru-RU" sz="1000" dirty="0" smtClean="0">
                <a:solidFill>
                  <a:schemeClr val="bg1"/>
                </a:solidFill>
              </a:rPr>
              <a:t>, </a:t>
            </a:r>
            <a:r>
              <a:rPr lang="ru-RU" sz="1000" dirty="0" err="1" smtClean="0">
                <a:solidFill>
                  <a:schemeClr val="bg1"/>
                </a:solidFill>
              </a:rPr>
              <a:t>йому</a:t>
            </a:r>
            <a:r>
              <a:rPr lang="ru-RU" sz="1000" dirty="0" smtClean="0">
                <a:solidFill>
                  <a:schemeClr val="bg1"/>
                </a:solidFill>
              </a:rPr>
              <a:t> як дезертиру </a:t>
            </a:r>
            <a:r>
              <a:rPr lang="ru-RU" sz="1000" dirty="0" err="1" smtClean="0">
                <a:solidFill>
                  <a:schemeClr val="bg1"/>
                </a:solidFill>
              </a:rPr>
              <a:t>загрожував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розстріл</a:t>
            </a:r>
            <a:r>
              <a:rPr lang="ru-RU" sz="1000" dirty="0" smtClean="0">
                <a:solidFill>
                  <a:schemeClr val="bg1"/>
                </a:solidFill>
              </a:rPr>
              <a:t> у </a:t>
            </a:r>
            <a:r>
              <a:rPr lang="ru-RU" sz="1000" dirty="0" err="1" smtClean="0">
                <a:solidFill>
                  <a:schemeClr val="bg1"/>
                </a:solidFill>
              </a:rPr>
              <a:t>випадку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арешту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війсьвовими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представниками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Голландії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        У </a:t>
            </a:r>
            <a:r>
              <a:rPr lang="ru-RU" sz="1000" dirty="0" err="1" smtClean="0">
                <a:solidFill>
                  <a:schemeClr val="bg1"/>
                </a:solidFill>
              </a:rPr>
              <a:t>грудні</a:t>
            </a:r>
            <a:r>
              <a:rPr lang="ru-RU" sz="1000" dirty="0" smtClean="0">
                <a:solidFill>
                  <a:schemeClr val="bg1"/>
                </a:solidFill>
              </a:rPr>
              <a:t> 1878 року Рембо </a:t>
            </a:r>
            <a:r>
              <a:rPr lang="ru-RU" sz="1000" dirty="0" err="1" smtClean="0">
                <a:solidFill>
                  <a:schemeClr val="bg1"/>
                </a:solidFill>
              </a:rPr>
              <a:t>виїхав</a:t>
            </a:r>
            <a:r>
              <a:rPr lang="ru-RU" sz="1000" dirty="0" smtClean="0">
                <a:solidFill>
                  <a:schemeClr val="bg1"/>
                </a:solidFill>
              </a:rPr>
              <a:t> до </a:t>
            </a:r>
            <a:r>
              <a:rPr lang="ru-RU" sz="1000" dirty="0" err="1" smtClean="0">
                <a:solidFill>
                  <a:schemeClr val="bg1"/>
                </a:solidFill>
              </a:rPr>
              <a:t>Ларнаки</a:t>
            </a:r>
            <a:r>
              <a:rPr lang="ru-RU" sz="1000" dirty="0" smtClean="0">
                <a:solidFill>
                  <a:schemeClr val="bg1"/>
                </a:solidFill>
              </a:rPr>
              <a:t> (</a:t>
            </a:r>
            <a:r>
              <a:rPr lang="ru-RU" sz="1000" dirty="0" err="1" smtClean="0">
                <a:solidFill>
                  <a:schemeClr val="bg1"/>
                </a:solidFill>
              </a:rPr>
              <a:t>Кіпр</a:t>
            </a:r>
            <a:r>
              <a:rPr lang="ru-RU" sz="1000" dirty="0" smtClean="0">
                <a:solidFill>
                  <a:schemeClr val="bg1"/>
                </a:solidFill>
              </a:rPr>
              <a:t>), де </a:t>
            </a:r>
            <a:r>
              <a:rPr lang="ru-RU" sz="1000" dirty="0" err="1" smtClean="0">
                <a:solidFill>
                  <a:schemeClr val="bg1"/>
                </a:solidFill>
              </a:rPr>
              <a:t>працював</a:t>
            </a:r>
            <a:r>
              <a:rPr lang="ru-RU" sz="1000" dirty="0" smtClean="0">
                <a:solidFill>
                  <a:schemeClr val="bg1"/>
                </a:solidFill>
              </a:rPr>
              <a:t> у </a:t>
            </a:r>
            <a:r>
              <a:rPr lang="ru-RU" sz="1000" dirty="0" err="1" smtClean="0">
                <a:solidFill>
                  <a:schemeClr val="bg1"/>
                </a:solidFill>
              </a:rPr>
              <a:t>кам'яному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кар'єрі</a:t>
            </a:r>
            <a:r>
              <a:rPr lang="ru-RU" sz="1000" dirty="0" smtClean="0">
                <a:solidFill>
                  <a:schemeClr val="bg1"/>
                </a:solidFill>
              </a:rPr>
              <a:t> як </a:t>
            </a:r>
            <a:r>
              <a:rPr lang="ru-RU" sz="1000" dirty="0" err="1" smtClean="0">
                <a:solidFill>
                  <a:schemeClr val="bg1"/>
                </a:solidFill>
              </a:rPr>
              <a:t>виконроб</a:t>
            </a:r>
            <a:r>
              <a:rPr lang="ru-RU" sz="1000" dirty="0" smtClean="0">
                <a:solidFill>
                  <a:schemeClr val="bg1"/>
                </a:solidFill>
              </a:rPr>
              <a:t>. </a:t>
            </a:r>
            <a:r>
              <a:rPr lang="ru-RU" sz="1000" dirty="0" smtClean="0">
                <a:solidFill>
                  <a:schemeClr val="bg1"/>
                </a:solidFill>
              </a:rPr>
              <a:t>У </a:t>
            </a:r>
            <a:r>
              <a:rPr lang="ru-RU" sz="1000" dirty="0" err="1" smtClean="0">
                <a:solidFill>
                  <a:schemeClr val="bg1"/>
                </a:solidFill>
              </a:rPr>
              <a:t>травні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наступного</a:t>
            </a:r>
            <a:r>
              <a:rPr lang="ru-RU" sz="1000" dirty="0" smtClean="0">
                <a:solidFill>
                  <a:schemeClr val="bg1"/>
                </a:solidFill>
              </a:rPr>
              <a:t> року </a:t>
            </a:r>
            <a:r>
              <a:rPr lang="ru-RU" sz="1000" dirty="0" err="1" smtClean="0">
                <a:solidFill>
                  <a:schemeClr val="bg1"/>
                </a:solidFill>
              </a:rPr>
              <a:t>він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виїхав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з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Кіпру</a:t>
            </a:r>
            <a:r>
              <a:rPr lang="ru-RU" sz="1000" dirty="0" smtClean="0">
                <a:solidFill>
                  <a:schemeClr val="bg1"/>
                </a:solidFill>
              </a:rPr>
              <a:t> через лихоманку, яка по </a:t>
            </a:r>
            <a:r>
              <a:rPr lang="ru-RU" sz="1000" dirty="0" err="1" smtClean="0">
                <a:solidFill>
                  <a:schemeClr val="bg1"/>
                </a:solidFill>
              </a:rPr>
              <a:t>дорозі</a:t>
            </a:r>
            <a:r>
              <a:rPr lang="ru-RU" sz="1000" dirty="0" smtClean="0">
                <a:solidFill>
                  <a:schemeClr val="bg1"/>
                </a:solidFill>
              </a:rPr>
              <a:t> до </a:t>
            </a:r>
            <a:r>
              <a:rPr lang="ru-RU" sz="1000" dirty="0" err="1" smtClean="0">
                <a:solidFill>
                  <a:schemeClr val="bg1"/>
                </a:solidFill>
              </a:rPr>
              <a:t>Франції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була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діагностована</a:t>
            </a:r>
            <a:r>
              <a:rPr lang="ru-RU" sz="1000" dirty="0" smtClean="0">
                <a:solidFill>
                  <a:schemeClr val="bg1"/>
                </a:solidFill>
              </a:rPr>
              <a:t> як тиф.</a:t>
            </a:r>
          </a:p>
          <a:p>
            <a:pPr>
              <a:buNone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358114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</a:t>
            </a:r>
            <a:r>
              <a:rPr lang="uk-UA" dirty="0" smtClean="0">
                <a:solidFill>
                  <a:schemeClr val="tx2"/>
                </a:solidFill>
                <a:latin typeface="Monotype Corsiva" pitchFamily="66" charset="0"/>
              </a:rPr>
              <a:t>Творчість Рембо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Arthur_Rimbaud_Les_Assi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72066" y="928670"/>
            <a:ext cx="2714644" cy="508242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14346" y="0"/>
            <a:ext cx="405993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</a:t>
            </a:r>
            <a:r>
              <a:rPr lang="ru-RU" sz="2400" dirty="0" err="1" smtClean="0"/>
              <a:t>Поразка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Паризької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версальців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поетом</a:t>
            </a:r>
            <a:r>
              <a:rPr lang="ru-RU" sz="2400" dirty="0" smtClean="0"/>
              <a:t> як </a:t>
            </a:r>
            <a:r>
              <a:rPr lang="ru-RU" sz="2400" dirty="0" err="1" smtClean="0"/>
              <a:t>найглибша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трагедія</a:t>
            </a:r>
            <a:r>
              <a:rPr lang="ru-RU" sz="2400" dirty="0" smtClean="0"/>
              <a:t>. </a:t>
            </a:r>
            <a:r>
              <a:rPr lang="ru-RU" sz="2400" dirty="0" err="1" smtClean="0"/>
              <a:t>Вірші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написані</a:t>
            </a:r>
            <a:r>
              <a:rPr lang="ru-RU" sz="2400" dirty="0" smtClean="0"/>
              <a:t> Рембо в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показують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вона для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мала. </a:t>
            </a:r>
            <a:r>
              <a:rPr lang="ru-RU" sz="2400" dirty="0" err="1" smtClean="0"/>
              <a:t>Поразка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повстання</a:t>
            </a:r>
            <a:r>
              <a:rPr lang="ru-RU" sz="2400" dirty="0" smtClean="0"/>
              <a:t> означала для Рембо перемогу «</a:t>
            </a:r>
            <a:r>
              <a:rPr lang="ru-RU" sz="2400" dirty="0" err="1" smtClean="0"/>
              <a:t>Засідателів</a:t>
            </a:r>
            <a:r>
              <a:rPr lang="ru-RU" sz="2400" dirty="0" smtClean="0"/>
              <a:t>» — «тих,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сидить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Пьяный корабль.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Отрывок.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0" y="1785938"/>
            <a:ext cx="5000625" cy="50720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 то время как я плыл вниз по речным потокам,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Остались навсегда мои матросы там,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Где краснокожие напали ненароком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 пригвоздили их к раскрашенным столбам.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Мне дела не было до прочих экипажей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 английским хлопком их, с фламандским их зерном.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 криках и резне не вспоминая даже,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Я плыл, куда хотел, теченьями </a:t>
            </a:r>
            <a:r>
              <a:rPr lang="ru-RU" sz="1800" b="1" dirty="0" err="1" smtClean="0">
                <a:solidFill>
                  <a:schemeClr val="bg1"/>
                </a:solidFill>
              </a:rPr>
              <a:t>влеком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Средь всплесков яростных стихии одичалой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Я был, как детский мозг, глух ко всему вокруг.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Лишь полуостровам, сорвавшимся с причала,</a:t>
            </a:r>
          </a:p>
          <a:p>
            <a:pPr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Такая кутерьма могла присниться вдруг.</a:t>
            </a:r>
          </a:p>
          <a:p>
            <a:pPr eaLnBrk="1" hangingPunct="1">
              <a:buFont typeface="Arial" charset="0"/>
              <a:buNone/>
            </a:pPr>
            <a:endParaRPr lang="ru-RU" sz="1800" b="1" dirty="0" smtClean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r3_3_1_10a_german_art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4950" y="1071546"/>
            <a:ext cx="3829050" cy="564360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357188"/>
            <a:ext cx="4357687" cy="6500812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uk-UA" dirty="0" smtClean="0"/>
              <a:t>Рембо </a:t>
            </a:r>
            <a:r>
              <a:rPr lang="uk-UA" dirty="0" smtClean="0"/>
              <a:t>створив </a:t>
            </a:r>
            <a:r>
              <a:rPr lang="uk-UA" dirty="0" smtClean="0"/>
              <a:t>революцію у сфері французького письма: його поетична техніка порушує звичні традиції французької поезії. Сам він вважав, що руйнування звичних форм веде до створення нової, небувалої дійсності - поет стає творцем, </a:t>
            </a:r>
            <a:r>
              <a:rPr lang="uk-UA" dirty="0" smtClean="0"/>
              <a:t>і </a:t>
            </a:r>
            <a:r>
              <a:rPr lang="uk-UA" dirty="0" smtClean="0"/>
              <a:t>йому відкривається прихований сенс буття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" name="Содержимое 6" descr="10002350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88" y="714375"/>
            <a:ext cx="4292600" cy="58816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860</Words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Жан Нікола́ Артю́р Рембо́  (20 жовтня   1854,  — 10 листопада   1891,)</vt:lpstr>
      <vt:lpstr>Дитинство й шкільні роки   </vt:lpstr>
      <vt:lpstr>Перші  втечі</vt:lpstr>
      <vt:lpstr>Рембо у Парижі</vt:lpstr>
      <vt:lpstr>Мандри з Верленом</vt:lpstr>
      <vt:lpstr>Нові мандри (1875 - 1880)</vt:lpstr>
      <vt:lpstr>                          Творчість Рембо</vt:lpstr>
      <vt:lpstr>Пьяный корабль. Отрывок.</vt:lpstr>
      <vt:lpstr>Слайд 9</vt:lpstr>
      <vt:lpstr>Слайд 10</vt:lpstr>
      <vt:lpstr>Естетичні погляди А. Рембо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 Нікола́ Артю́р Рембо́  (20 жовтня 1854,  — 10 листопада 1891,)</dc:title>
  <dc:creator>Николай</dc:creator>
  <cp:lastModifiedBy>Николай</cp:lastModifiedBy>
  <cp:revision>15</cp:revision>
  <dcterms:created xsi:type="dcterms:W3CDTF">2015-10-17T11:32:53Z</dcterms:created>
  <dcterms:modified xsi:type="dcterms:W3CDTF">2015-10-17T14:01:12Z</dcterms:modified>
</cp:coreProperties>
</file>